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10" y="-6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tiff"/><Relationship Id="rId11" Type="http://schemas.openxmlformats.org/officeDocument/2006/relationships/image" Target="../media/image18.jpeg"/><Relationship Id="rId5" Type="http://schemas.openxmlformats.org/officeDocument/2006/relationships/image" Target="../media/image12.tiff"/><Relationship Id="rId10" Type="http://schemas.openxmlformats.org/officeDocument/2006/relationships/image" Target="../media/image17.tiff"/><Relationship Id="rId4" Type="http://schemas.openxmlformats.org/officeDocument/2006/relationships/image" Target="../media/image11.tiff"/><Relationship Id="rId9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7926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Штыкалова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С.В.</a:t>
            </a:r>
            <a:r>
              <a:rPr lang="ru-RU" sz="1800" baseline="30000" dirty="0" smtClean="0">
                <a:latin typeface="Calibri" pitchFamily="34" charset="0"/>
                <a:cs typeface="Calibri" pitchFamily="34" charset="0"/>
              </a:rPr>
              <a:t> 1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Егорова А.А.</a:t>
            </a:r>
            <a:r>
              <a:rPr lang="ru-RU" sz="1800" baseline="30000" dirty="0" smtClean="0">
                <a:latin typeface="Calibri" pitchFamily="34" charset="0"/>
                <a:cs typeface="Calibri" pitchFamily="34" charset="0"/>
              </a:rPr>
              <a:t> 1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Ярмолинская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М.И.</a:t>
            </a:r>
            <a:r>
              <a:rPr lang="ru-RU" sz="1800" baseline="30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Киселев А.В.</a:t>
            </a:r>
            <a:r>
              <a:rPr lang="ru-RU" sz="1800" baseline="30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,*</a:t>
            </a: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Google Shape;55;p13"/>
          <p:cNvSpPr txBox="1">
            <a:spLocks/>
          </p:cNvSpPr>
          <p:nvPr/>
        </p:nvSpPr>
        <p:spPr>
          <a:xfrm>
            <a:off x="253788" y="3306565"/>
            <a:ext cx="8643324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Clr>
                <a:schemeClr val="dk2"/>
              </a:buClr>
              <a:buSzPts val="2800"/>
            </a:pPr>
            <a:r>
              <a:rPr lang="ru-RU" dirty="0" smtClean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1 - Федеральное государственное бюджетное научное учреждение «Научно-исследовательский институт акушерства, гинекологии и </a:t>
            </a:r>
            <a:r>
              <a:rPr lang="ru-RU" dirty="0" err="1" smtClean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репродуктологии</a:t>
            </a:r>
            <a:r>
              <a:rPr lang="ru-RU" dirty="0" smtClean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 имени Д.О. </a:t>
            </a:r>
            <a:r>
              <a:rPr lang="ru-RU" dirty="0" err="1" smtClean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Отта</a:t>
            </a:r>
            <a:r>
              <a:rPr lang="ru-RU" dirty="0" smtClean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 lvl="0" algn="just">
              <a:buClr>
                <a:schemeClr val="dk2"/>
              </a:buClr>
              <a:buSzPts val="2800"/>
            </a:pPr>
            <a:r>
              <a:rPr lang="ru-RU" dirty="0" smtClean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199034, Санкт-Петербург, Менделеевская линия, д. 3</a:t>
            </a:r>
            <a:endParaRPr lang="en-US" dirty="0" smtClean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buClr>
                <a:schemeClr val="dk2"/>
              </a:buClr>
              <a:buSzPts val="2800"/>
            </a:pPr>
            <a:r>
              <a:rPr lang="en-US" dirty="0" smtClean="0">
                <a:solidFill>
                  <a:schemeClr val="dk2"/>
                </a:solidFill>
                <a:latin typeface="Calibri" pitchFamily="34" charset="0"/>
                <a:cs typeface="Calibri" pitchFamily="34" charset="0"/>
              </a:rPr>
              <a:t>* - kiselev-anton-otta@yandex.ru</a:t>
            </a:r>
            <a:endParaRPr lang="ru-RU" dirty="0" smtClean="0">
              <a:solidFill>
                <a:schemeClr val="dk2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4419599"/>
            <a:ext cx="9144000" cy="72390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563" lvl="0" algn="ctr">
              <a:buClr>
                <a:schemeClr val="dk1"/>
              </a:buClr>
              <a:buSzPts val="5200"/>
              <a:tabLst>
                <a:tab pos="265113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Исследование проводится в рамках темы ФНИ № 1024032800068-4-3.2.2</a:t>
            </a:r>
          </a:p>
        </p:txBody>
      </p:sp>
      <p:pic>
        <p:nvPicPr>
          <p:cNvPr id="8" name="Рисунок 7" descr="Logo Ot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642" y="57151"/>
            <a:ext cx="1401107" cy="1562100"/>
          </a:xfrm>
          <a:prstGeom prst="rect">
            <a:avLst/>
          </a:prstGeom>
        </p:spPr>
      </p:pic>
      <p:pic>
        <p:nvPicPr>
          <p:cNvPr id="8195" name="Picture 3" descr="https://romgconference.ru/upload/iblock/7bd/93ivptep106vznd32fl0z49r55go6kz1.png"/>
          <p:cNvPicPr>
            <a:picLocks noChangeAspect="1" noChangeArrowheads="1"/>
          </p:cNvPicPr>
          <p:nvPr/>
        </p:nvPicPr>
        <p:blipFill>
          <a:blip r:embed="rId4"/>
          <a:srcRect l="27041" t="25765" r="26786" b="26531"/>
          <a:stretch>
            <a:fillRect/>
          </a:stretch>
        </p:blipFill>
        <p:spPr bwMode="auto">
          <a:xfrm>
            <a:off x="0" y="0"/>
            <a:ext cx="1668709" cy="1724025"/>
          </a:xfrm>
          <a:prstGeom prst="rect">
            <a:avLst/>
          </a:prstGeom>
          <a:noFill/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00125" y="1038224"/>
            <a:ext cx="7153275" cy="1749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 smtClean="0">
                <a:latin typeface="Calibri" pitchFamily="34" charset="0"/>
                <a:cs typeface="Calibri" pitchFamily="34" charset="0"/>
              </a:rPr>
              <a:t>Исследование тройных комплексов ДНК/ПЭИ с анионным пептидным покрытием как средств доставки генетических конструкций в мышечные ткани</a:t>
            </a:r>
            <a:endParaRPr sz="3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399"/>
          </a:xfrm>
          <a:solidFill>
            <a:srgbClr val="33CCCC"/>
          </a:solidFill>
        </p:spPr>
        <p:txBody>
          <a:bodyPr>
            <a:normAutofit fontScale="90000"/>
          </a:bodyPr>
          <a:lstStyle/>
          <a:p>
            <a:pPr marL="182563"/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Введение: доставка генетических конструкций в мышечные клетки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35424" y="960451"/>
            <a:ext cx="4334256" cy="2395397"/>
          </a:xfrm>
        </p:spPr>
        <p:txBody>
          <a:bodyPr>
            <a:noAutofit/>
          </a:bodyPr>
          <a:lstStyle/>
          <a:p>
            <a:pPr marL="92075" indent="0" algn="just">
              <a:lnSpc>
                <a:spcPct val="100000"/>
              </a:lnSpc>
              <a:buNone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Разработка носителей для невирусной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доставки нуклеиновых кислот (НК) в клетки, включая мышечные клетки, которые являются одной из наиболее сложных тканей для трансфекции </a:t>
            </a:r>
            <a:r>
              <a:rPr lang="ru-RU" sz="1600" i="1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i="1" dirty="0" err="1" smtClean="0">
                <a:latin typeface="Calibri" pitchFamily="34" charset="0"/>
                <a:cs typeface="Calibri" pitchFamily="34" charset="0"/>
              </a:rPr>
              <a:t>vivo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, остается актуальной проблемой. Скелетные мышцы, благодаря своим уникальным анатомическим, клеточным и физиологическим характеристикам, зарекомендовали себя как перспективная ткань-мишень для генной терапии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380" y="4819672"/>
            <a:ext cx="29254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latin typeface="Calibri" pitchFamily="34" charset="0"/>
                <a:cs typeface="Calibri" pitchFamily="34" charset="0"/>
              </a:rPr>
              <a:t>Адаптировано из </a:t>
            </a:r>
            <a:r>
              <a:rPr lang="ru-RU" sz="1300" i="1" dirty="0" err="1" smtClean="0">
                <a:latin typeface="Calibri" pitchFamily="34" charset="0"/>
                <a:cs typeface="Calibri" pitchFamily="34" charset="0"/>
              </a:rPr>
              <a:t>Lu</a:t>
            </a:r>
            <a:r>
              <a:rPr lang="ru-RU" sz="1300" i="1" dirty="0" smtClean="0">
                <a:latin typeface="Calibri" pitchFamily="34" charset="0"/>
                <a:cs typeface="Calibri" pitchFamily="34" charset="0"/>
              </a:rPr>
              <a:t>, Q </a:t>
            </a:r>
            <a:r>
              <a:rPr lang="ru-RU" sz="1300" i="1" dirty="0" err="1" smtClean="0">
                <a:latin typeface="Calibri" pitchFamily="34" charset="0"/>
                <a:cs typeface="Calibri" pitchFamily="34" charset="0"/>
              </a:rPr>
              <a:t>et</a:t>
            </a:r>
            <a:r>
              <a:rPr lang="ru-RU" sz="13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300" i="1" dirty="0" err="1" smtClean="0">
                <a:latin typeface="Calibri" pitchFamily="34" charset="0"/>
                <a:cs typeface="Calibri" pitchFamily="34" charset="0"/>
              </a:rPr>
              <a:t>al</a:t>
            </a:r>
            <a:r>
              <a:rPr lang="en-US" sz="1300" i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ru-RU" sz="1300" i="1" dirty="0" smtClean="0">
                <a:latin typeface="Calibri" pitchFamily="34" charset="0"/>
                <a:cs typeface="Calibri" pitchFamily="34" charset="0"/>
              </a:rPr>
              <a:t>, 2003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 descr="мыш вол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4" y="1109982"/>
            <a:ext cx="4125570" cy="3716245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35424" y="3784052"/>
            <a:ext cx="4398264" cy="954107"/>
          </a:xfrm>
          <a:prstGeom prst="rect">
            <a:avLst/>
          </a:prstGeom>
          <a:ln w="19050">
            <a:solidFill>
              <a:srgbClr val="33CCCC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Raleway"/>
                <a:cs typeface="Times New Roman" pitchFamily="18" charset="0"/>
              </a:rPr>
              <a:t>Целью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Raleway"/>
                <a:cs typeface="Times New Roman" pitchFamily="18" charset="0"/>
              </a:rPr>
              <a:t> данной работы было изучение комплексов ДНК/ПЭИ с анионным пептидным покрытием как средства доставки ДНК в клетки в физиологических условиях, а также в мышечные ткани.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2"/>
          </p:nvPr>
        </p:nvSpPr>
        <p:spPr>
          <a:xfrm>
            <a:off x="8472458" y="4690649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399"/>
          </a:xfrm>
          <a:solidFill>
            <a:srgbClr val="33CCCC"/>
          </a:solidFill>
        </p:spPr>
        <p:txBody>
          <a:bodyPr>
            <a:normAutofit fontScale="90000"/>
          </a:bodyPr>
          <a:lstStyle/>
          <a:p>
            <a:pPr marL="182563">
              <a:tabLst>
                <a:tab pos="265113" algn="l"/>
              </a:tabLs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Материалы: системы доставки, генетические конструкции, клеточные культуры, лабораторные животные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>
          <a:xfrm>
            <a:off x="8472458" y="4690649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7649" y="974293"/>
          <a:ext cx="4371975" cy="404538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114637"/>
                <a:gridCol w="3257338"/>
              </a:tblGrid>
              <a:tr h="402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Носитель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Описание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3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ПЭИ</a:t>
                      </a:r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Sigma-Aldrich)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dirty="0" err="1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Полиэтиленимин</a:t>
                      </a:r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25 </a:t>
                      </a:r>
                      <a:r>
                        <a:rPr lang="ru-RU" sz="1300" dirty="0" err="1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кДа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63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Отрицательно заряженные пептиды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E6p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Glu</a:t>
                      </a:r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-богатый </a:t>
                      </a:r>
                      <a:r>
                        <a:rPr lang="ru-RU" sz="1300" dirty="0" err="1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поликонденсированный</a:t>
                      </a:r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пептид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E6p0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 err="1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Glu</a:t>
                      </a:r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-богатый </a:t>
                      </a:r>
                      <a:r>
                        <a:rPr lang="ru-RU" sz="1300" dirty="0" err="1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поликонденсированный</a:t>
                      </a:r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пептид</a:t>
                      </a:r>
                      <a:endParaRPr lang="ru-RU" sz="1300" dirty="0" smtClean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9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E6pH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 err="1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Glu</a:t>
                      </a:r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-богатый</a:t>
                      </a:r>
                      <a:r>
                        <a:rPr lang="en-US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His-</a:t>
                      </a:r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содержащий </a:t>
                      </a:r>
                      <a:r>
                        <a:rPr lang="ru-RU" sz="1300" dirty="0" err="1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поликонденсированный</a:t>
                      </a:r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пептид</a:t>
                      </a:r>
                      <a:endParaRPr lang="ru-RU" sz="1300" dirty="0" smtClean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63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Контрольные носители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Turbofect</a:t>
                      </a:r>
                      <a:r>
                        <a:rPr lang="ru-RU" sz="1300" b="1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300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Thermo</a:t>
                      </a:r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Коммерческий носитель на основе </a:t>
                      </a:r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катионного</a:t>
                      </a:r>
                      <a:r>
                        <a:rPr lang="ru-RU" sz="1300" baseline="0" dirty="0" smtClean="0">
                          <a:solidFill>
                            <a:sysClr val="windowText" lastClr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полимера</a:t>
                      </a:r>
                      <a:endParaRPr lang="ru-RU" sz="1300" dirty="0">
                        <a:solidFill>
                          <a:sysClr val="windowText" lastClr="000000"/>
                        </a:solidFill>
                        <a:latin typeface="Calibri" pitchFamily="34" charset="0"/>
                        <a:ea typeface="SimSu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Google Shape;114;p20"/>
          <p:cNvSpPr txBox="1">
            <a:spLocks/>
          </p:cNvSpPr>
          <p:nvPr/>
        </p:nvSpPr>
        <p:spPr>
          <a:xfrm>
            <a:off x="5076826" y="981075"/>
            <a:ext cx="2543174" cy="1143000"/>
          </a:xfrm>
          <a:prstGeom prst="rect">
            <a:avLst/>
          </a:prstGeom>
          <a:noFill/>
          <a:ln w="12700">
            <a:solidFill>
              <a:srgbClr val="33CCC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Генетические конструкции:</a:t>
            </a:r>
          </a:p>
          <a:p>
            <a:pPr marL="180975" marR="0" lvl="0" indent="-18097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pCMV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-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l</a:t>
            </a:r>
            <a:r>
              <a:rPr kumimoji="0" lang="ru-RU" sz="1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acZ</a:t>
            </a:r>
            <a:endParaRPr kumimoji="0" lang="ru-RU" sz="1200" b="0" i="1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Arial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itchFamily="34" charset="0"/>
              <a:buChar char="•"/>
              <a:tabLst/>
              <a:defRPr/>
            </a:pPr>
            <a:r>
              <a:rPr lang="en-US" sz="1200" dirty="0" err="1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pEXPR</a:t>
            </a:r>
            <a:r>
              <a:rPr lang="en-US" sz="1200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-IBAS-</a:t>
            </a:r>
            <a:r>
              <a:rPr lang="en-US" sz="1200" i="1" dirty="0" err="1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eGFP</a:t>
            </a:r>
            <a:endParaRPr kumimoji="0" lang="ru-RU" sz="1200" b="0" i="1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Arial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5095875" y="3375699"/>
            <a:ext cx="1619250" cy="129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mdx mice - Ozgene">
            <a:extLst>
              <a:ext uri="{FF2B5EF4-FFF2-40B4-BE49-F238E27FC236}">
                <a16:creationId xmlns="" xmlns:a16="http://schemas.microsoft.com/office/drawing/2014/main" id="{73A10224-70EB-BF0C-B5D6-2DD32EE820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8350" r="22674" b="17898"/>
          <a:stretch/>
        </p:blipFill>
        <p:spPr>
          <a:xfrm>
            <a:off x="7077077" y="3335236"/>
            <a:ext cx="1533524" cy="13087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57774" y="2367290"/>
            <a:ext cx="1905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Клеточная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линия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err="1" smtClean="0">
                <a:latin typeface="Calibri"/>
                <a:cs typeface="Calibri"/>
              </a:rPr>
              <a:t>карцинома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поджелудочной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железы</a:t>
            </a:r>
            <a:r>
              <a:rPr lang="en-US" dirty="0" smtClean="0">
                <a:latin typeface="Calibri"/>
                <a:cs typeface="Calibri"/>
              </a:rPr>
              <a:t> PANC-1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10400" y="2360712"/>
            <a:ext cx="1695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/>
                <a:cs typeface="Calibri"/>
              </a:rPr>
              <a:t>Лабораторные животные: м</a:t>
            </a:r>
            <a:r>
              <a:rPr lang="en-US" dirty="0" err="1" smtClean="0">
                <a:latin typeface="Calibri"/>
                <a:cs typeface="Calibri"/>
              </a:rPr>
              <a:t>ыши</a:t>
            </a:r>
            <a:r>
              <a:rPr lang="en-US" dirty="0" smtClean="0">
                <a:latin typeface="Calibri"/>
                <a:cs typeface="Calibri"/>
              </a:rPr>
              <a:t> C57BL/10ScSn-Dmdmdx (</a:t>
            </a:r>
            <a:r>
              <a:rPr lang="en-US" dirty="0" err="1" smtClean="0">
                <a:latin typeface="Calibri"/>
                <a:cs typeface="Calibri"/>
              </a:rPr>
              <a:t>mdx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0" y="1"/>
            <a:ext cx="4581144" cy="91439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5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Результаты: физико-химические свойства комплексов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Arial"/>
              <a:cs typeface="Calibri" pitchFamily="34" charset="0"/>
              <a:sym typeface="Arial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572000" y="0"/>
            <a:ext cx="4572000" cy="91439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5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Результаты: доставка генетических конструкций в клетки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in vitro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Arial"/>
              <a:cs typeface="Calibri" pitchFamily="34" charset="0"/>
              <a:sym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62856" y="0"/>
            <a:ext cx="0" cy="5143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t="1884" r="8743"/>
          <a:stretch>
            <a:fillRect/>
          </a:stretch>
        </p:blipFill>
        <p:spPr bwMode="auto">
          <a:xfrm>
            <a:off x="4868391" y="914400"/>
            <a:ext cx="345303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idx="12"/>
          </p:nvPr>
        </p:nvSpPr>
        <p:spPr>
          <a:xfrm>
            <a:off x="8472458" y="4690649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" y="918402"/>
            <a:ext cx="1936242" cy="27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6855" y="918020"/>
            <a:ext cx="1914902" cy="28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3656136"/>
            <a:ext cx="213055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Размеры исследуемых комплексов находятся в диапазоне 500-1000 нм в диаметре. Измерения проведены методом </a:t>
            </a:r>
          </a:p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динамического рассеяния света.</a:t>
            </a:r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29968" y="3665732"/>
            <a:ext cx="270662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err="1" smtClean="0">
                <a:latin typeface="Calibri" pitchFamily="34" charset="0"/>
                <a:cs typeface="Calibri" pitchFamily="34" charset="0"/>
              </a:rPr>
              <a:t>Дзета-потенциалы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 исследуемых комплексов находятся в области отрицательных значений (от -1,5 до -17,5 мВ). Измерения проведены методом электрофоретического рассеяния света.</a:t>
            </a:r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9714" y="4052036"/>
            <a:ext cx="4517136" cy="112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Для анионного пептида с наименьшим количеством гистидина (Е6р0) эффективное зарядовое соотношение ДНК/ПЭИ/анионный полипептид составило 1/16/2. В случае комплексов с </a:t>
            </a:r>
            <a:r>
              <a:rPr lang="ru-RU" sz="1300" dirty="0" err="1" smtClean="0">
                <a:latin typeface="Calibri" pitchFamily="34" charset="0"/>
                <a:cs typeface="Calibri" pitchFamily="34" charset="0"/>
              </a:rPr>
              <a:t>полианионами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 E6p, E6pH эффективное соотношение – 1/16/4. Результаты проточной </a:t>
            </a:r>
            <a:r>
              <a:rPr lang="ru-RU" sz="1300" dirty="0" err="1" smtClean="0">
                <a:latin typeface="Calibri" pitchFamily="34" charset="0"/>
                <a:cs typeface="Calibri" pitchFamily="34" charset="0"/>
              </a:rPr>
              <a:t>цитометрии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559808" y="914400"/>
            <a:ext cx="3048" cy="4229100"/>
          </a:xfrm>
          <a:prstGeom prst="line">
            <a:avLst/>
          </a:prstGeom>
          <a:ln w="1905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09940" y="3286125"/>
            <a:ext cx="1234059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ns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- незначимые различия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**** - </a:t>
            </a:r>
            <a:r>
              <a:rPr lang="ru-RU" sz="11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p-value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&lt; 0.0001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50" y="2133578"/>
            <a:ext cx="2461964" cy="2314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9940" y="2095500"/>
            <a:ext cx="1234059" cy="938719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ns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- незначимые различия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ea typeface="+mn-lt"/>
                <a:cs typeface="Calibri" pitchFamily="34" charset="0"/>
              </a:rPr>
              <a:t>** - </a:t>
            </a:r>
            <a:r>
              <a:rPr lang="ru-RU" sz="1100" dirty="0" err="1" smtClean="0">
                <a:solidFill>
                  <a:schemeClr val="bg1"/>
                </a:solidFill>
                <a:latin typeface="Calibri" pitchFamily="34" charset="0"/>
                <a:ea typeface="+mn-lt"/>
                <a:cs typeface="Calibri" pitchFamily="34" charset="0"/>
              </a:rPr>
              <a:t>p-value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ea typeface="+mn-lt"/>
                <a:cs typeface="Calibri" pitchFamily="34" charset="0"/>
              </a:rPr>
              <a:t> &lt; 0.01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**** - </a:t>
            </a:r>
            <a:r>
              <a:rPr lang="ru-RU" sz="11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p-value</a:t>
            </a:r>
            <a:r>
              <a:rPr lang="ru-RU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&lt; 0.0001</a:t>
            </a:r>
          </a:p>
        </p:txBody>
      </p:sp>
      <p:pic>
        <p:nvPicPr>
          <p:cNvPr id="8" name="Объект 4" descr="Изображение выглядит как снимок экрана, пространство, темно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9B57C06-2958-DDA9-D6ED-4AD967BF88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256" y="1094292"/>
            <a:ext cx="1158420" cy="83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снимок экрана, пространство, Вселенная, звез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DE2337C-D048-1271-2B11-FB076279FA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1860" y="1086957"/>
            <a:ext cx="1153623" cy="84090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емнота, пространство, Вселенная&#10;&#10;Автоматически созданное описание">
            <a:extLst>
              <a:ext uri="{FF2B5EF4-FFF2-40B4-BE49-F238E27FC236}">
                <a16:creationId xmlns="" xmlns:a16="http://schemas.microsoft.com/office/drawing/2014/main" id="{1E6897D2-4080-F94C-1694-14F2324B17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1153" y="1084953"/>
            <a:ext cx="1127351" cy="83517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пространство, темнота, Вселенная&#10;&#10;Автоматически созданное описание">
            <a:extLst>
              <a:ext uri="{FF2B5EF4-FFF2-40B4-BE49-F238E27FC236}">
                <a16:creationId xmlns="" xmlns:a16="http://schemas.microsoft.com/office/drawing/2014/main" id="{C298BF65-C8CF-E112-18A0-BF73D891DB8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89899" y="1084117"/>
            <a:ext cx="1143425" cy="84162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нимок экрана, зеле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82DB7CE-B047-A6EF-53C1-30532EABD19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802" y="2450843"/>
            <a:ext cx="1158979" cy="82531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зеленый, Красочность, темно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9C3E4ED-90DB-DFDE-5E9B-620C9C07B06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49442" y="2451772"/>
            <a:ext cx="1158836" cy="83361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нимок экрана, зеле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693BC66-DA75-BC6E-7162-5E465DE86E7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46693" y="2451672"/>
            <a:ext cx="1112518" cy="8214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нимок экрана, зеле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08933FE-986D-54E7-4D80-6BF951CC863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91374" y="2449297"/>
            <a:ext cx="1126583" cy="8251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754" y="1936660"/>
            <a:ext cx="13500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ДНК/ПЕИ/E6p </a:t>
            </a:r>
          </a:p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контроль 1/16/4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2023" y="1936660"/>
            <a:ext cx="135005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ДНК/ПЕИ/E6pH </a:t>
            </a:r>
          </a:p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контроль 1/16/2</a:t>
            </a:r>
          </a:p>
          <a:p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3018" y="1914410"/>
            <a:ext cx="13500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ДНК/ПЕИ/E6p0</a:t>
            </a:r>
          </a:p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контроль 1/16/4</a:t>
            </a:r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9719" y="1914410"/>
            <a:ext cx="164500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err="1" smtClean="0">
                <a:latin typeface="Calibri" pitchFamily="34" charset="0"/>
                <a:ea typeface="Calibri"/>
                <a:cs typeface="Calibri" pitchFamily="34" charset="0"/>
              </a:rPr>
              <a:t>Плазмида</a:t>
            </a:r>
            <a:r>
              <a:rPr lang="ru-RU" sz="1300" dirty="0" smtClean="0">
                <a:latin typeface="Calibri" pitchFamily="34" charset="0"/>
                <a:ea typeface="Calibri"/>
                <a:cs typeface="Calibri" pitchFamily="34" charset="0"/>
              </a:rPr>
              <a:t> с геном</a:t>
            </a:r>
          </a:p>
          <a:p>
            <a:r>
              <a:rPr lang="ru-RU" sz="1300" i="1" dirty="0" smtClean="0">
                <a:latin typeface="Calibri" pitchFamily="34" charset="0"/>
                <a:ea typeface="Calibri"/>
                <a:cs typeface="Calibri" pitchFamily="34" charset="0"/>
              </a:rPr>
              <a:t>GFP</a:t>
            </a:r>
            <a:r>
              <a:rPr lang="ru-RU" sz="1300" dirty="0" smtClean="0">
                <a:latin typeface="Calibri" pitchFamily="34" charset="0"/>
                <a:ea typeface="Calibri"/>
                <a:cs typeface="Calibri" pitchFamily="34" charset="0"/>
              </a:rPr>
              <a:t> 25 мкг контроль</a:t>
            </a:r>
            <a:endParaRPr lang="ru-RU" sz="1300" dirty="0" smtClean="0">
              <a:latin typeface="Calibri" pitchFamily="34" charset="0"/>
              <a:cs typeface="Calibri" pitchFamily="34" charset="0"/>
            </a:endParaRPr>
          </a:p>
          <a:p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440" y="3278743"/>
            <a:ext cx="11566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ДНК/ПЕИ/E6p 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GFP 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1/16/4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7728" y="3297285"/>
            <a:ext cx="1259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ДНК/ПЕИ/E6p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GFP 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1/16/4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84120" y="3290123"/>
            <a:ext cx="1298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ДНК/ПЕИ/E6p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GFP 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1/16/4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07090" y="3282452"/>
            <a:ext cx="151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err="1" smtClean="0">
                <a:latin typeface="Calibri" pitchFamily="34" charset="0"/>
                <a:ea typeface="Calibri"/>
                <a:cs typeface="Calibri" pitchFamily="34" charset="0"/>
              </a:rPr>
              <a:t>Плазмида</a:t>
            </a:r>
            <a:r>
              <a:rPr lang="ru-RU" sz="1300" dirty="0" smtClean="0">
                <a:latin typeface="Calibri" pitchFamily="34" charset="0"/>
                <a:ea typeface="Calibri"/>
                <a:cs typeface="Calibri" pitchFamily="34" charset="0"/>
              </a:rPr>
              <a:t> с геном</a:t>
            </a:r>
            <a:r>
              <a:rPr lang="en-US" sz="1300" dirty="0" smtClean="0">
                <a:latin typeface="Calibri" pitchFamily="34" charset="0"/>
                <a:ea typeface="Calibri"/>
                <a:cs typeface="Calibri" pitchFamily="34" charset="0"/>
              </a:rPr>
              <a:t> </a:t>
            </a:r>
          </a:p>
          <a:p>
            <a:r>
              <a:rPr lang="ru-RU" sz="1300" i="1" dirty="0" smtClean="0">
                <a:latin typeface="Calibri" pitchFamily="34" charset="0"/>
                <a:ea typeface="Calibri"/>
                <a:cs typeface="Calibri" pitchFamily="34" charset="0"/>
              </a:rPr>
              <a:t>GFP</a:t>
            </a:r>
            <a:r>
              <a:rPr lang="ru-RU" sz="1300" dirty="0" smtClean="0">
                <a:latin typeface="Calibri" pitchFamily="34" charset="0"/>
                <a:ea typeface="Calibri"/>
                <a:cs typeface="Calibri" pitchFamily="34" charset="0"/>
              </a:rPr>
              <a:t> 25 мкг</a:t>
            </a:r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Заголовок 3"/>
          <p:cNvSpPr txBox="1">
            <a:spLocks/>
          </p:cNvSpPr>
          <p:nvPr/>
        </p:nvSpPr>
        <p:spPr>
          <a:xfrm>
            <a:off x="0" y="1"/>
            <a:ext cx="5210175" cy="91439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5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Результаты: доставка генетических конструкций в мышечные клетки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in vivo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Arial"/>
              <a:cs typeface="Calibri" pitchFamily="34" charset="0"/>
              <a:sym typeface="Arial"/>
            </a:endParaRPr>
          </a:p>
        </p:txBody>
      </p:sp>
      <p:pic>
        <p:nvPicPr>
          <p:cNvPr id="34" name="Google Shape;62;p13" descr="Изображение выглядит как текст, диаграмма, снимок экрана, Шрифт&#10;&#10;Автоматически созданное описание"/>
          <p:cNvPicPr preferRelativeResize="0"/>
          <p:nvPr/>
        </p:nvPicPr>
        <p:blipFill>
          <a:blip r:embed="rId11">
            <a:alphaModFix/>
          </a:blip>
          <a:srcRect l="2235"/>
          <a:stretch>
            <a:fillRect/>
          </a:stretch>
        </p:blipFill>
        <p:spPr>
          <a:xfrm>
            <a:off x="5305425" y="104774"/>
            <a:ext cx="2505074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Номер слайда 35"/>
          <p:cNvSpPr>
            <a:spLocks noGrp="1"/>
          </p:cNvSpPr>
          <p:nvPr>
            <p:ph type="sldNum" idx="12"/>
          </p:nvPr>
        </p:nvSpPr>
        <p:spPr>
          <a:xfrm>
            <a:off x="8472458" y="4690649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" dirty="0"/>
          </a:p>
        </p:txBody>
      </p:sp>
      <p:sp>
        <p:nvSpPr>
          <p:cNvPr id="37" name="TextBox 36"/>
          <p:cNvSpPr txBox="1"/>
          <p:nvPr/>
        </p:nvSpPr>
        <p:spPr>
          <a:xfrm>
            <a:off x="104774" y="3743325"/>
            <a:ext cx="5086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Фотографии срезов мышц, трансфецированных комплексами с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плазмидой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несущей ген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GFP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сделанные на флуоресцентном микроскопе (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масштабная линейка 50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мкрм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6200" y="3072795"/>
            <a:ext cx="13620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Количество 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GFP-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положительных мышечных волокон (штуки/поле зрения)</a:t>
            </a:r>
            <a:endParaRPr lang="ru-RU" sz="13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6200" y="9525"/>
            <a:ext cx="144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alibri" pitchFamily="34" charset="0"/>
                <a:cs typeface="Calibri" pitchFamily="34" charset="0"/>
              </a:rPr>
              <a:t>Относительная активность </a:t>
            </a:r>
            <a:r>
              <a:rPr lang="ru-RU" sz="1300" dirty="0" err="1" smtClean="0">
                <a:latin typeface="Calibri" pitchFamily="34" charset="0"/>
                <a:cs typeface="Calibri" pitchFamily="34" charset="0"/>
              </a:rPr>
              <a:t>бета-галактозидазы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1300" dirty="0" err="1" smtClean="0">
                <a:latin typeface="Calibri" pitchFamily="34" charset="0"/>
                <a:cs typeface="Calibri" pitchFamily="34" charset="0"/>
              </a:rPr>
              <a:t>гомогенизате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 мышц мышей после трансфекции комплексами с </a:t>
            </a:r>
            <a:r>
              <a:rPr lang="ru-RU" sz="1300" dirty="0" err="1" smtClean="0">
                <a:latin typeface="Calibri" pitchFamily="34" charset="0"/>
                <a:cs typeface="Calibri" pitchFamily="34" charset="0"/>
              </a:rPr>
              <a:t>плазмидой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  <a:cs typeface="Calibri" pitchFamily="34" charset="0"/>
              </a:rPr>
              <a:t>с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 геном </a:t>
            </a:r>
            <a:r>
              <a:rPr lang="en-US" sz="1300" i="1" dirty="0" err="1" smtClean="0">
                <a:latin typeface="Calibri" pitchFamily="34" charset="0"/>
                <a:cs typeface="Calibri" pitchFamily="34" charset="0"/>
              </a:rPr>
              <a:t>lacZ</a:t>
            </a:r>
            <a:endParaRPr lang="ru-RU" sz="13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Google Shape;56;p13"/>
          <p:cNvSpPr txBox="1"/>
          <p:nvPr/>
        </p:nvSpPr>
        <p:spPr>
          <a:xfrm>
            <a:off x="5267326" y="0"/>
            <a:ext cx="2457449" cy="2019300"/>
          </a:xfrm>
          <a:prstGeom prst="rect">
            <a:avLst/>
          </a:prstGeom>
          <a:noFill/>
          <a:ln w="1905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eseva One"/>
              <a:buChar char="●"/>
            </a:pPr>
            <a:endParaRPr sz="2400" dirty="0">
              <a:solidFill>
                <a:schemeClr val="dk2"/>
              </a:solidFill>
              <a:highlight>
                <a:schemeClr val="lt1"/>
              </a:highlight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0049" y="4620280"/>
            <a:ext cx="8296276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Результаты этого исследования полезны для широкого спектра терапевтических применений, от иммунизации до лечения нервно-мышечных заболеваний.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Google Shape;56;p13"/>
          <p:cNvSpPr txBox="1"/>
          <p:nvPr/>
        </p:nvSpPr>
        <p:spPr>
          <a:xfrm>
            <a:off x="5267326" y="2153031"/>
            <a:ext cx="2447924" cy="2237994"/>
          </a:xfrm>
          <a:prstGeom prst="rect">
            <a:avLst/>
          </a:prstGeom>
          <a:noFill/>
          <a:ln w="1905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Yeseva One"/>
              <a:buChar char="●"/>
            </a:pPr>
            <a:endParaRPr sz="2400" dirty="0">
              <a:solidFill>
                <a:schemeClr val="dk2"/>
              </a:solidFill>
              <a:highlight>
                <a:schemeClr val="lt1"/>
              </a:highlight>
              <a:latin typeface="Yeseva One"/>
              <a:ea typeface="Yeseva One"/>
              <a:cs typeface="Yeseva One"/>
              <a:sym typeface="Yeseva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475</Words>
  <Application>Microsoft Office PowerPoint</Application>
  <PresentationFormat>Экран (16:9)</PresentationFormat>
  <Paragraphs>63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Simple Light</vt:lpstr>
      <vt:lpstr>Исследование тройных комплексов ДНК/ПЭИ с анионным пептидным покрытием как средств доставки генетических конструкций в мышечные ткани</vt:lpstr>
      <vt:lpstr>Введение: доставка генетических конструкций в мышечные клетки</vt:lpstr>
      <vt:lpstr>Материалы: системы доставки, генетические конструкции, клеточные культуры, лабораторные животные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тройных комплексов ДНК/ПЭИ с анионным пептидным покрытием как средств доставки генетических конструкций в мышечные ткани</dc:title>
  <dc:creator>К49ЛПД2</dc:creator>
  <cp:lastModifiedBy>К49ЛПД2</cp:lastModifiedBy>
  <cp:revision>14</cp:revision>
  <dcterms:modified xsi:type="dcterms:W3CDTF">2025-04-22T14:28:54Z</dcterms:modified>
</cp:coreProperties>
</file>